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1"/>
  </p:sldMasterIdLst>
  <p:notesMasterIdLst>
    <p:notesMasterId r:id="rId23"/>
  </p:notesMasterIdLst>
  <p:sldIdLst>
    <p:sldId id="256" r:id="rId2"/>
    <p:sldId id="262" r:id="rId3"/>
    <p:sldId id="263" r:id="rId4"/>
    <p:sldId id="259" r:id="rId5"/>
    <p:sldId id="307" r:id="rId6"/>
    <p:sldId id="310" r:id="rId7"/>
    <p:sldId id="311" r:id="rId8"/>
    <p:sldId id="316" r:id="rId9"/>
    <p:sldId id="315" r:id="rId10"/>
    <p:sldId id="317" r:id="rId11"/>
    <p:sldId id="318" r:id="rId12"/>
    <p:sldId id="322" r:id="rId13"/>
    <p:sldId id="320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2"/>
    <p:restoredTop sz="94673"/>
  </p:normalViewPr>
  <p:slideViewPr>
    <p:cSldViewPr snapToGrid="0">
      <p:cViewPr varScale="1">
        <p:scale>
          <a:sx n="101" d="100"/>
          <a:sy n="101" d="100"/>
        </p:scale>
        <p:origin x="1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3B032-DAA8-6D47-94F7-D392950DD37B}" type="datetimeFigureOut">
              <a:rPr lang="it-IT" smtClean="0"/>
              <a:t>18/12/2024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9CA4B-F434-E54A-ACC1-F8C0E2745F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03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72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6F333-4A06-B94F-715C-1B6856F6F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BA682-674E-D0A0-B05E-119063EDC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A71AE8-0001-E734-C975-2E43E2341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E87CE-B2CA-6A06-72B7-0CA80ACA6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414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F89E3-A757-CE80-8DED-A8F44CD1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655BA-4321-28E0-E3B8-34B14B812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8F397-BFC6-A70D-F8E5-C5DBC048A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1B60F-8D24-F1D2-76C0-CB101DE60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847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C8AFE-CFAE-7986-488E-CFB45795A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9ACE3-4562-AD18-4D8A-0D947977B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DAE45-7416-A7F7-3572-51F1A84A7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4AE4B-3F2A-0D95-6301-8EBAC713D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887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8E3AD-A78D-BAEC-6BA8-D8B5584F1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17F02-690D-1F0E-882C-7008460CE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D2A76-9898-207A-600D-FD9FCE35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708C7-AF7D-8AAA-2981-DAA46F49B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162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627D0-ABE6-9561-2EC0-ABBF58DC2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7F0EA7-92FB-935E-C5AC-C91EB8248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DE95FD-1893-7E2A-3C71-09DDED221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F0502-7E9B-4AC4-1D9E-52198C173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692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74FCC-B939-E846-C08F-9D59C956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2E6E19-CEF4-A8BC-02E5-7AEDDB659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E862C-E307-4A66-8170-251B3692B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CDA5F-C04E-D9F5-7055-4F31CF8A8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970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070C5-559A-FB67-123B-4DE2199BB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3433D-2F1B-F8DB-C61F-A89DC37E6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818F7-A21F-E624-BDB3-102E7225B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91831-1B7A-6AC7-6D7E-00F1CB563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319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070C5-559A-FB67-123B-4DE2199BB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3433D-2F1B-F8DB-C61F-A89DC37E6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2818F7-A21F-E624-BDB3-102E7225B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91831-1B7A-6AC7-6D7E-00F1CB563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111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C5B5-B8C0-3A08-AD9F-4D55D3A2C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20D63D-4873-29EA-C0D0-2D9CF3CB2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76A1D7-F9DA-F731-FD99-CF773FA5C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15505-4438-D3C7-FC9F-1966B4C29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87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63C04-6C89-0CD3-AEFA-65451906A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5EA6FC-5191-CAFC-727F-76629D28C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F5531F-27EB-7CBA-E6E9-19BFE672A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D2966-30E6-FFB7-431C-089B61048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59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BC7E-3A57-621F-9D88-A31D4D8F2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28014-7EBB-2ADB-B927-DE7FF13A8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122050-52DA-A42D-B791-AE1DCCDAB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22E7-47BB-00A0-A837-4A440CF18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016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E21CD-C4BD-D799-F7C0-970BFCCC0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46100-9FCA-B555-9A37-06D48ACED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88B92-F760-164F-0A28-E8A680F5B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A7AA6-C486-9280-C672-A73992186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26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774E-E807-4BED-E8A3-39D8D519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27B19-23E1-907D-91F0-A14283FB4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F0C10-C6FF-0EEF-1E33-0081D0810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D9934-532E-0A8F-382E-6AEBE68A4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05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0A2C0-6CE4-B6D3-075D-5676054AE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7484B-898B-8E22-23F3-C5B2FD68F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113E0-DF51-BDB8-A36A-02A3B8306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CF5A5-C5FE-09B9-C699-A6139218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6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7DC04-6A82-8563-BD74-1D6B423A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058D9-1C82-3091-92CD-B02FD769C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AB1D4-4028-D7F9-FE6A-4FEB6CE18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7912D-BDF8-02EA-40F8-EBA2D6DFC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617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95202-7716-3BAE-571B-128159CD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4AD3E6-5F9F-EE99-E19A-9C822C0BB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7CF3B-A5A2-E1C4-7CEF-D8AC8CDAB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66959-C568-5BD9-DB0A-60440C458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95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2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4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4538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4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8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0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0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5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0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4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3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67" r:id="rId7"/>
    <p:sldLayoutId id="2147483768" r:id="rId8"/>
    <p:sldLayoutId id="2147483769" r:id="rId9"/>
    <p:sldLayoutId id="2147483770" r:id="rId10"/>
    <p:sldLayoutId id="2147483777" r:id="rId11"/>
    <p:sldLayoutId id="2147483779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10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ityscapes-dataset.com/dataset-overview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Picture 5" descr="A building with many windows&#10;&#10;Description automatically generated">
            <a:extLst>
              <a:ext uri="{FF2B5EF4-FFF2-40B4-BE49-F238E27FC236}">
                <a16:creationId xmlns:a16="http://schemas.microsoft.com/office/drawing/2014/main" id="{ED21735B-D67B-CDB5-3F08-00CD65D357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270" r="395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0600" y="-533400"/>
            <a:ext cx="6858000" cy="79248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16C1D-B8F4-875D-37EB-F702EDDB2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178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it-IT">
                <a:solidFill>
                  <a:srgbClr val="FFFFFF"/>
                </a:solidFill>
              </a:rPr>
              <a:t>Computer vision and deep learning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1EEF7-C58E-A36F-D925-4A82CF8C9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5178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it-IT" sz="2200">
                <a:solidFill>
                  <a:srgbClr val="FFFFFF"/>
                </a:solidFill>
              </a:rPr>
              <a:t>Tommaso Sommaruga</a:t>
            </a:r>
          </a:p>
          <a:p>
            <a:pPr algn="l"/>
            <a:r>
              <a:rPr lang="it-IT" sz="2200">
                <a:solidFill>
                  <a:srgbClr val="FFFFFF"/>
                </a:solidFill>
              </a:rPr>
              <a:t>Miro Rava</a:t>
            </a:r>
          </a:p>
        </p:txBody>
      </p:sp>
    </p:spTree>
    <p:extLst>
      <p:ext uri="{BB962C8B-B14F-4D97-AF65-F5344CB8AC3E}">
        <p14:creationId xmlns:p14="http://schemas.microsoft.com/office/powerpoint/2010/main" val="2498814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E4A70-10ED-8C17-CB88-C324E797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7C47F-2A4F-D795-488B-CDDE5A03E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9687" y="971050"/>
            <a:ext cx="3259015" cy="858829"/>
          </a:xfrm>
        </p:spPr>
        <p:txBody>
          <a:bodyPr rtlCol="0">
            <a:normAutofit/>
          </a:bodyPr>
          <a:lstStyle/>
          <a:p>
            <a:pPr algn="r" rtl="0"/>
            <a:r>
              <a:rPr lang="it-IT" sz="2800" dirty="0">
                <a:solidFill>
                  <a:schemeClr val="bg1"/>
                </a:solidFill>
              </a:rPr>
              <a:t>Evaluation </a:t>
            </a:r>
            <a:r>
              <a:rPr lang="it-IT" sz="2800" dirty="0" err="1">
                <a:solidFill>
                  <a:schemeClr val="bg1"/>
                </a:solidFill>
              </a:rPr>
              <a:t>Metrics</a:t>
            </a:r>
            <a:endParaRPr lang="it-IT" sz="2800" dirty="0">
              <a:solidFill>
                <a:schemeClr val="bg1"/>
              </a:solidFill>
            </a:endParaRP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8659A3-6F11-7C33-EA07-1166E8A0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2D1D1-F022-ABD9-0EBA-CA3AA165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69CFEA-FD9A-31AE-1B10-148F5A14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10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418735C-296E-2A7B-2529-1F1AE610A3FD}"/>
              </a:ext>
            </a:extLst>
          </p:cNvPr>
          <p:cNvSpPr txBox="1">
            <a:spLocks/>
          </p:cNvSpPr>
          <p:nvPr/>
        </p:nvSpPr>
        <p:spPr>
          <a:xfrm>
            <a:off x="867680" y="489457"/>
            <a:ext cx="5874223" cy="490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>
                <a:latin typeface="+mn-lt"/>
              </a:rPr>
              <a:t>PATCH </a:t>
            </a:r>
            <a:r>
              <a:rPr lang="en-GB" sz="2800" dirty="0">
                <a:latin typeface="+mn-lt"/>
              </a:rPr>
              <a:t>Classifier 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13321-0C77-A14D-A23B-9656AE62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40" y="2119812"/>
            <a:ext cx="4401455" cy="3589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5F6F34-9169-B33F-E758-BF8B7B020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156" y="2698595"/>
            <a:ext cx="5747565" cy="2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17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6DD3C-604D-51D9-D28F-5A4B3E798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7D4E15-3E1B-1BAA-684C-F20F5EDA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39"/>
            <a:ext cx="5874223" cy="490611"/>
          </a:xfrm>
        </p:spPr>
        <p:txBody>
          <a:bodyPr rtlCol="0">
            <a:noAutofit/>
          </a:bodyPr>
          <a:lstStyle/>
          <a:p>
            <a:pPr algn="l" rtl="0"/>
            <a:r>
              <a:rPr lang="it-IT" sz="2800" dirty="0">
                <a:latin typeface="+mn-lt"/>
              </a:rPr>
              <a:t>FCNN </a:t>
            </a:r>
            <a:r>
              <a:rPr lang="en-GB" sz="2800" dirty="0">
                <a:latin typeface="+mn-lt"/>
              </a:rPr>
              <a:t>Classifier </a:t>
            </a:r>
            <a:endParaRPr lang="en-GB" sz="2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DD4EF-E6B3-316D-4DB9-9D8A0E303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02582-04A7-2D27-07BE-FEC3EF4C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5CDAE-F044-94D6-2C03-41CE2F4B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11</a:t>
            </a:fld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8D7EF9-1B52-A5C8-E699-4B1B37166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83" y="1611268"/>
            <a:ext cx="10738071" cy="433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F15A95-977C-6BED-D60E-6322E812D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8408B-C1D0-8515-0A47-2A0DB804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39"/>
            <a:ext cx="5874223" cy="490611"/>
          </a:xfrm>
        </p:spPr>
        <p:txBody>
          <a:bodyPr rtlCol="0">
            <a:noAutofit/>
          </a:bodyPr>
          <a:lstStyle/>
          <a:p>
            <a:pPr algn="l" rtl="0"/>
            <a:r>
              <a:rPr lang="it-IT" sz="2800" dirty="0">
                <a:latin typeface="+mn-lt"/>
              </a:rPr>
              <a:t>FCNN </a:t>
            </a:r>
            <a:r>
              <a:rPr lang="en-GB" sz="2800" dirty="0">
                <a:latin typeface="+mn-lt"/>
              </a:rPr>
              <a:t>Classifier </a:t>
            </a:r>
            <a:endParaRPr lang="en-GB" sz="2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3C03B6-96FD-366C-2C51-54A6A3BD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8BF2E-099E-C404-5D39-121CC649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E1E797-5355-3DBF-E03A-C2096B53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12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489405-CF53-396B-A4C4-49B122A4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83" y="1339487"/>
            <a:ext cx="10789805" cy="50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8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03D510-D52F-1FB8-0C18-7EC2FF1C9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E20F0-F865-29E0-2EFA-251C6A9E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9687" y="971050"/>
            <a:ext cx="3259015" cy="858829"/>
          </a:xfrm>
        </p:spPr>
        <p:txBody>
          <a:bodyPr rtlCol="0">
            <a:normAutofit/>
          </a:bodyPr>
          <a:lstStyle/>
          <a:p>
            <a:pPr algn="r" rtl="0"/>
            <a:r>
              <a:rPr lang="it-IT" sz="2800" dirty="0">
                <a:solidFill>
                  <a:schemeClr val="bg1"/>
                </a:solidFill>
              </a:rPr>
              <a:t>ROC Curve</a:t>
            </a: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A6166-D2CB-062C-C8BB-8F752357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815607-79A1-85C9-FAD4-B7FF9A2E9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21FD4-976E-9BF4-3621-93468217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13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6B4F24B-F502-027E-AF17-3DD5FDB1F0B5}"/>
              </a:ext>
            </a:extLst>
          </p:cNvPr>
          <p:cNvSpPr txBox="1">
            <a:spLocks/>
          </p:cNvSpPr>
          <p:nvPr/>
        </p:nvSpPr>
        <p:spPr>
          <a:xfrm>
            <a:off x="867680" y="489457"/>
            <a:ext cx="5874223" cy="490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>
                <a:latin typeface="+mn-lt"/>
              </a:rPr>
              <a:t>FCNN </a:t>
            </a:r>
            <a:r>
              <a:rPr lang="en-GB" sz="2800" dirty="0">
                <a:latin typeface="+mn-lt"/>
              </a:rPr>
              <a:t>Classifier 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BED6A-7B32-3120-4A96-EEF359DA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543" y="608706"/>
            <a:ext cx="3665777" cy="3024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C954B2-182B-542A-1849-49B279C98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323" y="3975616"/>
            <a:ext cx="4058216" cy="2029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2CF579-98F0-1A62-BDAE-3DFCC8E9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902" y="1755981"/>
            <a:ext cx="5420481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0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026E10-4954-DC86-BF1B-E8912BD4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6F344-DAFA-8305-2669-98B77C1B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39"/>
            <a:ext cx="5874223" cy="490611"/>
          </a:xfrm>
        </p:spPr>
        <p:txBody>
          <a:bodyPr rtlCol="0">
            <a:noAutofit/>
          </a:bodyPr>
          <a:lstStyle/>
          <a:p>
            <a:pPr algn="l" rtl="0"/>
            <a:r>
              <a:rPr lang="it-IT" sz="2800" dirty="0">
                <a:latin typeface="+mn-lt"/>
              </a:rPr>
              <a:t>U-NET </a:t>
            </a:r>
            <a:r>
              <a:rPr lang="en-GB" sz="2800" dirty="0">
                <a:latin typeface="+mn-lt"/>
              </a:rPr>
              <a:t>Classifier </a:t>
            </a:r>
            <a:endParaRPr lang="en-GB" sz="2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49C49-A1DB-0E4F-31E9-3141E954E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6E64B6-5BBC-C327-A1EA-36D64033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B6E089-5452-4B83-6C4E-AF781918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14</a:t>
            </a:fld>
            <a:endParaRPr lang="en-GB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5463354-4315-E0CC-9699-2BBE44F91ED2}"/>
              </a:ext>
            </a:extLst>
          </p:cNvPr>
          <p:cNvSpPr txBox="1">
            <a:spLocks/>
          </p:cNvSpPr>
          <p:nvPr/>
        </p:nvSpPr>
        <p:spPr>
          <a:xfrm>
            <a:off x="4269917" y="1051218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Original </a:t>
            </a:r>
            <a:r>
              <a:rPr lang="it-IT" sz="2800" dirty="0" err="1"/>
              <a:t>Segmentation</a:t>
            </a:r>
            <a:endParaRPr lang="it-IT" sz="2800" dirty="0"/>
          </a:p>
          <a:p>
            <a:endParaRPr lang="it-IT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2841F75-7A41-10D5-3F5B-6DF93298B25F}"/>
              </a:ext>
            </a:extLst>
          </p:cNvPr>
          <p:cNvSpPr txBox="1">
            <a:spLocks/>
          </p:cNvSpPr>
          <p:nvPr/>
        </p:nvSpPr>
        <p:spPr>
          <a:xfrm>
            <a:off x="761899" y="1262261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Original Image</a:t>
            </a:r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520E5-7EDB-8E01-1B1D-2DBBB3B1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6122"/>
          <a:stretch/>
        </p:blipFill>
        <p:spPr>
          <a:xfrm>
            <a:off x="1318643" y="1990216"/>
            <a:ext cx="10210100" cy="4238202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F48A2C9-771E-E3C6-6786-E376971F2529}"/>
              </a:ext>
            </a:extLst>
          </p:cNvPr>
          <p:cNvSpPr txBox="1">
            <a:spLocks/>
          </p:cNvSpPr>
          <p:nvPr/>
        </p:nvSpPr>
        <p:spPr>
          <a:xfrm>
            <a:off x="7633869" y="971049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 err="1"/>
              <a:t>Predicted</a:t>
            </a:r>
            <a:r>
              <a:rPr lang="it-IT" sz="2800" dirty="0"/>
              <a:t> </a:t>
            </a:r>
            <a:r>
              <a:rPr lang="it-IT" sz="2800" dirty="0" err="1"/>
              <a:t>Segmentation</a:t>
            </a:r>
            <a:endParaRPr lang="it-IT" sz="2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4174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A5549-CC2B-A352-8DE4-B505E986B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33086-50B9-7713-20F0-1CE9F986BA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9687" y="971050"/>
            <a:ext cx="3259015" cy="858829"/>
          </a:xfrm>
        </p:spPr>
        <p:txBody>
          <a:bodyPr rtlCol="0">
            <a:normAutofit/>
          </a:bodyPr>
          <a:lstStyle/>
          <a:p>
            <a:pPr algn="r" rtl="0"/>
            <a:r>
              <a:rPr lang="it-IT" sz="2800" dirty="0">
                <a:solidFill>
                  <a:schemeClr val="bg1"/>
                </a:solidFill>
              </a:rPr>
              <a:t>ROC Curve</a:t>
            </a: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BB3A4-0064-387C-4770-D2D6C90B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59D4D7-60D0-6477-C4FB-6EEB22BF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2291A-0154-8B73-70E0-ADC13735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7183FB-B824-802A-CDF0-92A73BC5A358}"/>
              </a:ext>
            </a:extLst>
          </p:cNvPr>
          <p:cNvSpPr txBox="1">
            <a:spLocks/>
          </p:cNvSpPr>
          <p:nvPr/>
        </p:nvSpPr>
        <p:spPr>
          <a:xfrm>
            <a:off x="7562532" y="305347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Original Image</a:t>
            </a:r>
          </a:p>
          <a:p>
            <a:endParaRPr lang="it-I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6A8C1A-AD73-79D4-5370-FB90C90DA3A3}"/>
              </a:ext>
            </a:extLst>
          </p:cNvPr>
          <p:cNvGrpSpPr/>
          <p:nvPr/>
        </p:nvGrpSpPr>
        <p:grpSpPr>
          <a:xfrm>
            <a:off x="7353300" y="779557"/>
            <a:ext cx="4489955" cy="2534650"/>
            <a:chOff x="7353299" y="971050"/>
            <a:chExt cx="4489955" cy="25346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009E455-F2A3-D590-DF7C-4349062E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6838"/>
            <a:stretch/>
          </p:blipFill>
          <p:spPr>
            <a:xfrm>
              <a:off x="7353299" y="971050"/>
              <a:ext cx="4489955" cy="25346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6557A25-A814-AB05-570A-FE4542C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9208" y="1134506"/>
              <a:ext cx="4177575" cy="2371194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0F1B767-1594-5878-D83C-E3BEF3396D40}"/>
              </a:ext>
            </a:extLst>
          </p:cNvPr>
          <p:cNvSpPr txBox="1">
            <a:spLocks/>
          </p:cNvSpPr>
          <p:nvPr/>
        </p:nvSpPr>
        <p:spPr>
          <a:xfrm>
            <a:off x="7562532" y="3396332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 err="1"/>
              <a:t>Result</a:t>
            </a:r>
            <a:r>
              <a:rPr lang="it-IT" sz="2800" dirty="0"/>
              <a:t> Image</a:t>
            </a:r>
          </a:p>
          <a:p>
            <a:endParaRPr lang="it-IT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FC70D4-A860-9E6D-1AFA-17AF80217CAA}"/>
              </a:ext>
            </a:extLst>
          </p:cNvPr>
          <p:cNvSpPr txBox="1">
            <a:spLocks/>
          </p:cNvSpPr>
          <p:nvPr/>
        </p:nvSpPr>
        <p:spPr>
          <a:xfrm>
            <a:off x="867680" y="489457"/>
            <a:ext cx="5874223" cy="490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>
                <a:latin typeface="+mn-lt"/>
              </a:rPr>
              <a:t>U-NET </a:t>
            </a:r>
            <a:r>
              <a:rPr lang="en-GB" sz="2800" dirty="0">
                <a:latin typeface="+mn-lt"/>
              </a:rPr>
              <a:t>Classifier </a:t>
            </a: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CCBA1-F051-BDE9-EADD-8CD2DE730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821" y="1701374"/>
            <a:ext cx="5741237" cy="4492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22A386-5E8C-BDEE-FBDB-D654FB279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805" y="3968006"/>
            <a:ext cx="4599450" cy="25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4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7ADE0C-D31C-2EB3-7B59-AC46EEF8D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7E938-5BA4-00CD-8FA8-C7CE9508B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9687" y="971050"/>
            <a:ext cx="3259015" cy="858829"/>
          </a:xfrm>
        </p:spPr>
        <p:txBody>
          <a:bodyPr rtlCol="0">
            <a:normAutofit/>
          </a:bodyPr>
          <a:lstStyle/>
          <a:p>
            <a:pPr algn="r" rtl="0"/>
            <a:r>
              <a:rPr lang="it-IT" sz="2800" dirty="0">
                <a:solidFill>
                  <a:schemeClr val="bg1"/>
                </a:solidFill>
              </a:rPr>
              <a:t>Evaluation </a:t>
            </a:r>
            <a:r>
              <a:rPr lang="it-IT" sz="2800" dirty="0" err="1">
                <a:solidFill>
                  <a:schemeClr val="bg1"/>
                </a:solidFill>
              </a:rPr>
              <a:t>Metrics</a:t>
            </a:r>
            <a:endParaRPr lang="it-IT" sz="2800" dirty="0">
              <a:solidFill>
                <a:schemeClr val="bg1"/>
              </a:solidFill>
            </a:endParaRP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0CB3C7-BFAF-E4CB-ABEC-ABCF09DA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4F6AFF-7D86-2817-4D7C-4CE209D4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CB1072-BD65-2E0A-71DA-37781C80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9DE3A91-F148-6DF4-C14C-08D97A6D96CC}"/>
              </a:ext>
            </a:extLst>
          </p:cNvPr>
          <p:cNvSpPr txBox="1">
            <a:spLocks/>
          </p:cNvSpPr>
          <p:nvPr/>
        </p:nvSpPr>
        <p:spPr>
          <a:xfrm>
            <a:off x="867680" y="489457"/>
            <a:ext cx="5874223" cy="490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>
                <a:latin typeface="+mn-lt"/>
              </a:rPr>
              <a:t>U-NET </a:t>
            </a:r>
            <a:r>
              <a:rPr lang="en-GB" sz="2800" dirty="0">
                <a:latin typeface="+mn-lt"/>
              </a:rPr>
              <a:t>Classifier </a:t>
            </a:r>
            <a:endParaRPr lang="en-GB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52F363-C928-8CB9-22AA-DC3ED011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62" y="1829879"/>
            <a:ext cx="4989309" cy="39737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4C65FD-EB20-8658-E7B7-1B2AFD219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19" y="2461308"/>
            <a:ext cx="5690839" cy="24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1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6858B8-AD1A-D4FC-B580-AF6F62C6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BBD6A-CFB6-29A4-A504-EC4D8FE5D2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07" y="1003140"/>
            <a:ext cx="3259015" cy="858829"/>
          </a:xfrm>
        </p:spPr>
        <p:txBody>
          <a:bodyPr rtlCol="0">
            <a:normAutofit/>
          </a:bodyPr>
          <a:lstStyle/>
          <a:p>
            <a:pPr algn="r" rtl="0"/>
            <a:r>
              <a:rPr lang="it-IT" sz="2000" dirty="0">
                <a:solidFill>
                  <a:schemeClr val="bg1"/>
                </a:solidFill>
              </a:rPr>
              <a:t>Evaluation </a:t>
            </a:r>
            <a:r>
              <a:rPr lang="it-IT" sz="2000" dirty="0" err="1">
                <a:solidFill>
                  <a:schemeClr val="bg1"/>
                </a:solidFill>
              </a:rPr>
              <a:t>Metrics</a:t>
            </a:r>
            <a:endParaRPr lang="it-IT" sz="2000" dirty="0">
              <a:solidFill>
                <a:schemeClr val="bg1"/>
              </a:solidFill>
            </a:endParaRP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B92DA-BCC1-EF01-1642-A3A96354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D9ACEE-230F-74C6-6DF4-777089A3B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26F570-CBBA-EA68-A737-8E26BE80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17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66A69FE-5055-AF04-36E5-73649FC3CD6F}"/>
              </a:ext>
            </a:extLst>
          </p:cNvPr>
          <p:cNvSpPr txBox="1">
            <a:spLocks/>
          </p:cNvSpPr>
          <p:nvPr/>
        </p:nvSpPr>
        <p:spPr>
          <a:xfrm>
            <a:off x="867680" y="489457"/>
            <a:ext cx="7127744" cy="490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 err="1">
                <a:latin typeface="+mn-lt"/>
              </a:rPr>
              <a:t>Comparison</a:t>
            </a:r>
            <a:r>
              <a:rPr lang="it-IT" sz="2800" dirty="0">
                <a:latin typeface="+mn-lt"/>
              </a:rPr>
              <a:t> of the models</a:t>
            </a:r>
            <a:endParaRPr lang="en-GB" sz="28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AB147DB-BA7D-A79F-E58E-3A29211AA159}"/>
              </a:ext>
            </a:extLst>
          </p:cNvPr>
          <p:cNvSpPr txBox="1">
            <a:spLocks/>
          </p:cNvSpPr>
          <p:nvPr/>
        </p:nvSpPr>
        <p:spPr>
          <a:xfrm>
            <a:off x="1028384" y="1408243"/>
            <a:ext cx="1190710" cy="71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800" dirty="0"/>
              <a:t>Pixel</a:t>
            </a:r>
          </a:p>
          <a:p>
            <a:pPr algn="l"/>
            <a:endParaRPr lang="it-IT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708B7D-2D8F-7DD9-636A-05BB9FB28D0A}"/>
              </a:ext>
            </a:extLst>
          </p:cNvPr>
          <p:cNvSpPr txBox="1">
            <a:spLocks/>
          </p:cNvSpPr>
          <p:nvPr/>
        </p:nvSpPr>
        <p:spPr>
          <a:xfrm>
            <a:off x="6505616" y="1408242"/>
            <a:ext cx="1190710" cy="71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800" dirty="0"/>
              <a:t>Patch</a:t>
            </a:r>
          </a:p>
          <a:p>
            <a:pPr algn="l"/>
            <a:endParaRPr lang="it-IT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48F71C6-8B09-D288-2EA4-BC1B6D263CF1}"/>
              </a:ext>
            </a:extLst>
          </p:cNvPr>
          <p:cNvSpPr txBox="1">
            <a:spLocks/>
          </p:cNvSpPr>
          <p:nvPr/>
        </p:nvSpPr>
        <p:spPr>
          <a:xfrm>
            <a:off x="1039979" y="3908281"/>
            <a:ext cx="1190710" cy="71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800" dirty="0"/>
              <a:t>FCNN</a:t>
            </a:r>
          </a:p>
          <a:p>
            <a:pPr algn="l"/>
            <a:endParaRPr lang="it-IT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A40C1FC-B80D-D722-10A0-5D8E02BCE900}"/>
              </a:ext>
            </a:extLst>
          </p:cNvPr>
          <p:cNvSpPr txBox="1">
            <a:spLocks/>
          </p:cNvSpPr>
          <p:nvPr/>
        </p:nvSpPr>
        <p:spPr>
          <a:xfrm>
            <a:off x="6505616" y="3908280"/>
            <a:ext cx="1190710" cy="710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800" dirty="0"/>
              <a:t>U-NET</a:t>
            </a:r>
          </a:p>
          <a:p>
            <a:pPr algn="l"/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50467B-C0D3-3599-AE7B-B32119C4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44" y="1885041"/>
            <a:ext cx="2637420" cy="2067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094881-7ACE-96F1-6947-97EF52824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16" y="4590162"/>
            <a:ext cx="2641259" cy="2066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9E7ECD-481A-66B0-BA59-AC7F7819AE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523"/>
          <a:stretch/>
        </p:blipFill>
        <p:spPr>
          <a:xfrm>
            <a:off x="9143037" y="4790989"/>
            <a:ext cx="2850018" cy="1509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D3E6F4-DB68-5046-A55B-C95F6DAC3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43" y="4590162"/>
            <a:ext cx="2669586" cy="2092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86840A-C306-5418-230F-AD852D989A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7576"/>
          <a:stretch/>
        </p:blipFill>
        <p:spPr>
          <a:xfrm>
            <a:off x="3769529" y="4790989"/>
            <a:ext cx="2637420" cy="15999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54338D-4D5F-E762-3BBE-BF013E07C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617" y="1885041"/>
            <a:ext cx="2637420" cy="20666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19CBBA-A22F-2074-F2EA-CEB73B634B4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26509" b="71745"/>
          <a:stretch/>
        </p:blipFill>
        <p:spPr>
          <a:xfrm>
            <a:off x="3780265" y="2113944"/>
            <a:ext cx="2637420" cy="1320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6A826E-691C-CBDD-59AC-AD7BB67D4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17098"/>
          <a:stretch/>
        </p:blipFill>
        <p:spPr>
          <a:xfrm>
            <a:off x="9143037" y="2121090"/>
            <a:ext cx="2850018" cy="13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7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5993F9-62DA-28DE-458A-B972C8450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7720E-68F0-7E0A-F1C2-7D0A0045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5E313-1906-55EE-FCEE-C42C2DBF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17F02C-804C-F584-DDDC-571A197F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18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F603580-998E-047B-8326-B35EDEE0EE37}"/>
              </a:ext>
            </a:extLst>
          </p:cNvPr>
          <p:cNvSpPr txBox="1">
            <a:spLocks/>
          </p:cNvSpPr>
          <p:nvPr/>
        </p:nvSpPr>
        <p:spPr>
          <a:xfrm>
            <a:off x="867680" y="489457"/>
            <a:ext cx="7127744" cy="490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 err="1">
                <a:latin typeface="+mn-lt"/>
              </a:rPr>
              <a:t>Comparison</a:t>
            </a:r>
            <a:r>
              <a:rPr lang="it-IT" sz="2800" dirty="0">
                <a:latin typeface="+mn-lt"/>
              </a:rPr>
              <a:t> of the models</a:t>
            </a:r>
            <a:endParaRPr lang="en-GB" sz="28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86165E5-D49E-F59C-61D0-C357EEA2BBAE}"/>
              </a:ext>
            </a:extLst>
          </p:cNvPr>
          <p:cNvSpPr txBox="1">
            <a:spLocks/>
          </p:cNvSpPr>
          <p:nvPr/>
        </p:nvSpPr>
        <p:spPr>
          <a:xfrm>
            <a:off x="4767104" y="1410601"/>
            <a:ext cx="2657792" cy="71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800" dirty="0"/>
              <a:t>Original Image</a:t>
            </a:r>
          </a:p>
          <a:p>
            <a:pPr algn="l"/>
            <a:endParaRPr lang="it-IT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7BD0E7E-E264-9F8E-27A8-AC4B8C49B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825" y="2121090"/>
            <a:ext cx="7602350" cy="445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62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45BC5-BA65-EECD-4BD8-C1E2BA408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FA189-6BDB-51ED-3E1B-BBD35C182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3339" y="1016013"/>
            <a:ext cx="3259015" cy="858829"/>
          </a:xfrm>
        </p:spPr>
        <p:txBody>
          <a:bodyPr rtlCol="0">
            <a:normAutofit/>
          </a:bodyPr>
          <a:lstStyle/>
          <a:p>
            <a:pPr algn="l" rtl="0"/>
            <a:r>
              <a:rPr lang="it-IT" sz="2000" dirty="0">
                <a:solidFill>
                  <a:schemeClr val="bg1"/>
                </a:solidFill>
              </a:rPr>
              <a:t>Visual </a:t>
            </a:r>
            <a:r>
              <a:rPr lang="it-IT" sz="2000" dirty="0" err="1">
                <a:solidFill>
                  <a:schemeClr val="bg1"/>
                </a:solidFill>
              </a:rPr>
              <a:t>Comparison</a:t>
            </a:r>
            <a:endParaRPr lang="it-IT" sz="2000" dirty="0">
              <a:solidFill>
                <a:schemeClr val="bg1"/>
              </a:solidFill>
            </a:endParaRP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752880-2060-07B0-6E80-2D904D89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C09E73-8127-6CEF-D4A4-DB9C6EA2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DE7230-180D-A98F-9CD8-83B8B7A2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19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4D701E6-1E52-3E04-5DEE-EA7289217D57}"/>
              </a:ext>
            </a:extLst>
          </p:cNvPr>
          <p:cNvSpPr txBox="1">
            <a:spLocks/>
          </p:cNvSpPr>
          <p:nvPr/>
        </p:nvSpPr>
        <p:spPr>
          <a:xfrm>
            <a:off x="867680" y="489457"/>
            <a:ext cx="7127744" cy="490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 err="1">
                <a:latin typeface="+mn-lt"/>
              </a:rPr>
              <a:t>Comparison</a:t>
            </a:r>
            <a:r>
              <a:rPr lang="it-IT" sz="2800" dirty="0">
                <a:latin typeface="+mn-lt"/>
              </a:rPr>
              <a:t> of the models</a:t>
            </a:r>
            <a:endParaRPr lang="en-GB" sz="2800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16F740-B1C0-D99A-751D-4100401AD97B}"/>
              </a:ext>
            </a:extLst>
          </p:cNvPr>
          <p:cNvSpPr txBox="1">
            <a:spLocks/>
          </p:cNvSpPr>
          <p:nvPr/>
        </p:nvSpPr>
        <p:spPr>
          <a:xfrm>
            <a:off x="1028383" y="1332308"/>
            <a:ext cx="1190710" cy="71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800" dirty="0"/>
              <a:t>Pixel</a:t>
            </a:r>
          </a:p>
          <a:p>
            <a:pPr algn="l"/>
            <a:endParaRPr lang="it-IT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9F0BC72-B914-FA02-7D19-F621EBA669BC}"/>
              </a:ext>
            </a:extLst>
          </p:cNvPr>
          <p:cNvSpPr txBox="1">
            <a:spLocks/>
          </p:cNvSpPr>
          <p:nvPr/>
        </p:nvSpPr>
        <p:spPr>
          <a:xfrm>
            <a:off x="6505616" y="1371309"/>
            <a:ext cx="1190710" cy="71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800" dirty="0"/>
              <a:t>Patch</a:t>
            </a:r>
          </a:p>
          <a:p>
            <a:pPr algn="l"/>
            <a:endParaRPr lang="it-IT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0D406B4-C6BF-84DC-C075-5A9C55FB5246}"/>
              </a:ext>
            </a:extLst>
          </p:cNvPr>
          <p:cNvSpPr txBox="1">
            <a:spLocks/>
          </p:cNvSpPr>
          <p:nvPr/>
        </p:nvSpPr>
        <p:spPr>
          <a:xfrm>
            <a:off x="1039979" y="3908281"/>
            <a:ext cx="1190710" cy="71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800" dirty="0"/>
              <a:t>FCNN</a:t>
            </a:r>
          </a:p>
          <a:p>
            <a:pPr algn="l"/>
            <a:endParaRPr lang="it-IT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5F58F8E-2AA5-077C-93AC-186B9EB7351B}"/>
              </a:ext>
            </a:extLst>
          </p:cNvPr>
          <p:cNvSpPr txBox="1">
            <a:spLocks/>
          </p:cNvSpPr>
          <p:nvPr/>
        </p:nvSpPr>
        <p:spPr>
          <a:xfrm>
            <a:off x="6505616" y="3908280"/>
            <a:ext cx="1190710" cy="710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800" dirty="0"/>
              <a:t>U-NET</a:t>
            </a:r>
          </a:p>
          <a:p>
            <a:pPr algn="l"/>
            <a:endParaRPr lang="it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795FFE-6202-C631-09CD-569087F752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75" t="7175" r="558" b="6796"/>
          <a:stretch/>
        </p:blipFill>
        <p:spPr>
          <a:xfrm>
            <a:off x="1103339" y="1854028"/>
            <a:ext cx="4246113" cy="2085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329C95-4A47-F131-7CAF-CBFAB7C8D4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7"/>
          <a:stretch/>
        </p:blipFill>
        <p:spPr>
          <a:xfrm>
            <a:off x="6505616" y="1851238"/>
            <a:ext cx="3921676" cy="20859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20F3EC-B3DB-2FA9-0DC6-DD1D7A7326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861" t="22922" r="618" b="2291"/>
          <a:stretch/>
        </p:blipFill>
        <p:spPr>
          <a:xfrm>
            <a:off x="1103339" y="4461747"/>
            <a:ext cx="4246113" cy="21990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D288FA-C40B-BC00-982F-C6F6964D75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08" t="11902" r="6125" b="2900"/>
          <a:stretch/>
        </p:blipFill>
        <p:spPr>
          <a:xfrm>
            <a:off x="6505616" y="4463713"/>
            <a:ext cx="3921676" cy="219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7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F3B5-9B66-CBE1-8EE8-0D4D897B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4933950" cy="1596291"/>
          </a:xfrm>
        </p:spPr>
        <p:txBody>
          <a:bodyPr>
            <a:normAutofit/>
          </a:bodyPr>
          <a:lstStyle/>
          <a:p>
            <a:r>
              <a:rPr lang="it-IT"/>
              <a:t>Overview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9C7F5-1F94-D2D1-F54F-B48520AA7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197"/>
            <a:ext cx="2473712" cy="994804"/>
          </a:xfrm>
        </p:spPr>
        <p:txBody>
          <a:bodyPr>
            <a:normAutofit fontScale="92500"/>
          </a:bodyPr>
          <a:lstStyle/>
          <a:p>
            <a:r>
              <a:rPr lang="it-IT" sz="1600" dirty="0">
                <a:hlinkClick r:id="rId2"/>
              </a:rPr>
              <a:t>https://www.cityscapes-dataset.com/dataset-overview/</a:t>
            </a:r>
            <a:endParaRPr lang="it-IT" sz="1600" dirty="0"/>
          </a:p>
          <a:p>
            <a:endParaRPr lang="it-IT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FCF835FC-7C39-E7C3-D9E6-91ADEA06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52" y="236757"/>
            <a:ext cx="8030801" cy="63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01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17134-C208-24F4-6092-E172B9CF2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80C1B-7284-7B0E-AA95-DF53F8C807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9968" y="1866328"/>
            <a:ext cx="2678087" cy="1612887"/>
          </a:xfrm>
        </p:spPr>
        <p:txBody>
          <a:bodyPr rtlCol="0">
            <a:normAutofit/>
          </a:bodyPr>
          <a:lstStyle/>
          <a:p>
            <a:pPr algn="l" rtl="0"/>
            <a:r>
              <a:rPr lang="it-IT" sz="3000" dirty="0">
                <a:solidFill>
                  <a:schemeClr val="bg1"/>
                </a:solidFill>
              </a:rPr>
              <a:t>Real Time Video feed</a:t>
            </a: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CA199-8176-917B-E3B3-D0A3616F3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A92CC-E04B-F8F9-A151-A51E1DE1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9F992-D89D-79B5-73F2-9DB09CB5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46A35BE-29A6-9C7B-6344-1306E7CB6DEE}"/>
              </a:ext>
            </a:extLst>
          </p:cNvPr>
          <p:cNvSpPr txBox="1">
            <a:spLocks/>
          </p:cNvSpPr>
          <p:nvPr/>
        </p:nvSpPr>
        <p:spPr>
          <a:xfrm>
            <a:off x="867680" y="489457"/>
            <a:ext cx="7127744" cy="490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 err="1">
                <a:latin typeface="+mn-lt"/>
              </a:rPr>
              <a:t>Comparison</a:t>
            </a:r>
            <a:r>
              <a:rPr lang="it-IT" sz="2800" dirty="0">
                <a:latin typeface="+mn-lt"/>
              </a:rPr>
              <a:t> of the models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CF2FB-E3F0-FB07-0C1E-02A7FDE47F14}"/>
              </a:ext>
            </a:extLst>
          </p:cNvPr>
          <p:cNvSpPr txBox="1"/>
          <p:nvPr/>
        </p:nvSpPr>
        <p:spPr>
          <a:xfrm rot="19791642">
            <a:off x="1591240" y="2522238"/>
            <a:ext cx="98420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/>
              <a:t>TOO LARGE TO UPLOAD TO GITHUB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666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17134-C208-24F4-6092-E172B9CF2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80C1B-7284-7B0E-AA95-DF53F8C807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07526" y="3118803"/>
            <a:ext cx="4484649" cy="620394"/>
          </a:xfrm>
        </p:spPr>
        <p:txBody>
          <a:bodyPr rtlCol="0">
            <a:normAutofit/>
          </a:bodyPr>
          <a:lstStyle/>
          <a:p>
            <a:pPr algn="r" rtl="0"/>
            <a:r>
              <a:rPr lang="it-IT" sz="2800" dirty="0"/>
              <a:t>Thank </a:t>
            </a:r>
            <a:r>
              <a:rPr lang="it-IT" sz="2800" dirty="0" err="1"/>
              <a:t>You</a:t>
            </a:r>
            <a:r>
              <a:rPr lang="it-IT" sz="2800" dirty="0"/>
              <a:t>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CA199-8176-917B-E3B3-D0A3616F3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A92CC-E04B-F8F9-A151-A51E1DE1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9F992-D89D-79B5-73F2-9DB09CB5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21</a:t>
            </a:fld>
            <a:endParaRPr lang="en-GB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46A35BE-29A6-9C7B-6344-1306E7CB6DEE}"/>
              </a:ext>
            </a:extLst>
          </p:cNvPr>
          <p:cNvSpPr txBox="1">
            <a:spLocks/>
          </p:cNvSpPr>
          <p:nvPr/>
        </p:nvSpPr>
        <p:spPr>
          <a:xfrm>
            <a:off x="867680" y="489457"/>
            <a:ext cx="7127744" cy="490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>
                <a:latin typeface="+mn-lt"/>
              </a:rPr>
              <a:t>Q&amp;A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8966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cartoon of a street with cars and people&#10;&#10;Description automatically generated">
            <a:extLst>
              <a:ext uri="{FF2B5EF4-FFF2-40B4-BE49-F238E27FC236}">
                <a16:creationId xmlns:a16="http://schemas.microsoft.com/office/drawing/2014/main" id="{723BE6D4-F03A-EE5F-0A00-705A1F32E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rcRect r="1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E9B092E-D66A-4EA7-BBE1-CCA8B9061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19ED9A-EBDC-4CCF-8262-9B63942F3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654581-F706-475D-ABF0-14EE63DB7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8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1D28-32C8-877B-CA64-81F2DBAA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97" y="1789909"/>
            <a:ext cx="2892935" cy="2246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Proportion of objects and pixels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BC7C9-B02C-6A9B-E6FC-453C18450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315" y="778169"/>
            <a:ext cx="7681202" cy="220834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05625-C52C-704B-52FC-A5D12494E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6875" y="4128001"/>
            <a:ext cx="7645646" cy="18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39"/>
            <a:ext cx="5874223" cy="490611"/>
          </a:xfrm>
        </p:spPr>
        <p:txBody>
          <a:bodyPr rtlCol="0">
            <a:noAutofit/>
          </a:bodyPr>
          <a:lstStyle/>
          <a:p>
            <a:pPr rtl="0"/>
            <a:r>
              <a:rPr lang="it-IT" sz="2800" dirty="0">
                <a:latin typeface="+mn-lt"/>
              </a:rPr>
              <a:t>S</a:t>
            </a:r>
            <a:r>
              <a:rPr lang="en-GB" sz="2800" dirty="0">
                <a:latin typeface="+mn-lt"/>
              </a:rPr>
              <a:t>ingle Pixel Classifier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2992" y="1579261"/>
            <a:ext cx="3259015" cy="858829"/>
          </a:xfrm>
        </p:spPr>
        <p:txBody>
          <a:bodyPr rtlCol="0">
            <a:normAutofit/>
          </a:bodyPr>
          <a:lstStyle/>
          <a:p>
            <a:pPr algn="r" rtl="0"/>
            <a:r>
              <a:rPr lang="it-IT" sz="2800" dirty="0">
                <a:solidFill>
                  <a:schemeClr val="bg1"/>
                </a:solidFill>
              </a:rPr>
              <a:t>Sampling </a:t>
            </a:r>
            <a:r>
              <a:rPr lang="it-IT" sz="2800" dirty="0"/>
              <a:t>M</a:t>
            </a:r>
            <a:r>
              <a:rPr lang="it-IT" sz="2800" dirty="0">
                <a:solidFill>
                  <a:schemeClr val="bg1"/>
                </a:solidFill>
              </a:rPr>
              <a:t>ethod</a:t>
            </a: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7F6A9A-F625-64E1-B16B-13C97421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05" y="735672"/>
            <a:ext cx="4493298" cy="2372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88E8B6-4F15-D146-C518-3152FF4161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624" r="8978" b="15324"/>
          <a:stretch/>
        </p:blipFill>
        <p:spPr>
          <a:xfrm>
            <a:off x="6712423" y="3836019"/>
            <a:ext cx="5107180" cy="2742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5373BF-94CA-0DDE-6EB5-B9E2029B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383" y="3836019"/>
            <a:ext cx="5151789" cy="2742754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47959B2-8F30-D1B9-FAAA-3AC480C4B8F7}"/>
              </a:ext>
            </a:extLst>
          </p:cNvPr>
          <p:cNvSpPr txBox="1">
            <a:spLocks/>
          </p:cNvSpPr>
          <p:nvPr/>
        </p:nvSpPr>
        <p:spPr>
          <a:xfrm>
            <a:off x="6723185" y="3227808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Model </a:t>
            </a:r>
            <a:r>
              <a:rPr lang="it-IT" sz="2800" dirty="0" err="1"/>
              <a:t>Result</a:t>
            </a:r>
            <a:endParaRPr lang="it-IT" sz="2800" dirty="0"/>
          </a:p>
          <a:p>
            <a:endParaRPr lang="it-IT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1B0A0F2-FAAB-B2B8-46CE-2AE6E23120FC}"/>
              </a:ext>
            </a:extLst>
          </p:cNvPr>
          <p:cNvSpPr txBox="1">
            <a:spLocks/>
          </p:cNvSpPr>
          <p:nvPr/>
        </p:nvSpPr>
        <p:spPr>
          <a:xfrm>
            <a:off x="1028383" y="3225255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Original Image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9ABD87-66D1-932C-83EA-3146F9B1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332FB2-4441-559D-F638-5B5EA020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39"/>
            <a:ext cx="5874223" cy="490611"/>
          </a:xfrm>
        </p:spPr>
        <p:txBody>
          <a:bodyPr rtlCol="0">
            <a:noAutofit/>
          </a:bodyPr>
          <a:lstStyle/>
          <a:p>
            <a:pPr rtl="0"/>
            <a:r>
              <a:rPr lang="it-IT" sz="2800" dirty="0">
                <a:latin typeface="+mn-lt"/>
              </a:rPr>
              <a:t>S</a:t>
            </a:r>
            <a:r>
              <a:rPr lang="en-GB" sz="2800" dirty="0">
                <a:latin typeface="+mn-lt"/>
              </a:rPr>
              <a:t>ingle Pixel Classifier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536A6-3376-4294-8609-D27FAB907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9687" y="971050"/>
            <a:ext cx="3259015" cy="858829"/>
          </a:xfrm>
        </p:spPr>
        <p:txBody>
          <a:bodyPr rtlCol="0">
            <a:normAutofit/>
          </a:bodyPr>
          <a:lstStyle/>
          <a:p>
            <a:pPr algn="r" rtl="0"/>
            <a:r>
              <a:rPr lang="it-IT" sz="2800" dirty="0">
                <a:solidFill>
                  <a:schemeClr val="bg1"/>
                </a:solidFill>
              </a:rPr>
              <a:t>ROC Curve</a:t>
            </a: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2AE5D8-DB5E-098F-D5D0-0396E20B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919EE-CD5A-0059-6CD8-716EE2C8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867924-9F0A-A445-0450-AFA59B58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6</a:t>
            </a:fld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8F62D58-7ECF-ABEB-CF48-B9232945E0C9}"/>
              </a:ext>
            </a:extLst>
          </p:cNvPr>
          <p:cNvSpPr txBox="1">
            <a:spLocks/>
          </p:cNvSpPr>
          <p:nvPr/>
        </p:nvSpPr>
        <p:spPr>
          <a:xfrm>
            <a:off x="7562533" y="440380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Original Image</a:t>
            </a:r>
          </a:p>
          <a:p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D63B9-5966-4625-9957-D70FF3771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92" y="1449455"/>
            <a:ext cx="4295452" cy="336751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69048CE-E57B-2785-DFF0-A4E68DFE61E2}"/>
              </a:ext>
            </a:extLst>
          </p:cNvPr>
          <p:cNvGrpSpPr/>
          <p:nvPr/>
        </p:nvGrpSpPr>
        <p:grpSpPr>
          <a:xfrm>
            <a:off x="7353299" y="971050"/>
            <a:ext cx="4489955" cy="2534650"/>
            <a:chOff x="7353299" y="971050"/>
            <a:chExt cx="4489955" cy="25346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F87EEE-C8F2-4377-3AED-9C7D9EA9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6838"/>
            <a:stretch/>
          </p:blipFill>
          <p:spPr>
            <a:xfrm>
              <a:off x="7353299" y="971050"/>
              <a:ext cx="4489955" cy="25346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2BAFC96-74A6-8965-CA22-75F2F2B3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9208" y="1134506"/>
              <a:ext cx="4177575" cy="2371194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E256C47-AB4A-C3F7-7EEB-0643013451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501"/>
          <a:stretch/>
        </p:blipFill>
        <p:spPr>
          <a:xfrm>
            <a:off x="7353299" y="4258452"/>
            <a:ext cx="4489955" cy="2398380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7C1BD9A-D25D-A112-8FE2-84693C5DCCD6}"/>
              </a:ext>
            </a:extLst>
          </p:cNvPr>
          <p:cNvSpPr txBox="1">
            <a:spLocks/>
          </p:cNvSpPr>
          <p:nvPr/>
        </p:nvSpPr>
        <p:spPr>
          <a:xfrm>
            <a:off x="7562532" y="3669156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 err="1"/>
              <a:t>Result</a:t>
            </a:r>
            <a:r>
              <a:rPr lang="it-IT" sz="2800" dirty="0"/>
              <a:t> Image</a:t>
            </a:r>
          </a:p>
          <a:p>
            <a:endParaRPr lang="it-IT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74BD35-9C00-DA8C-ECEE-C67DD34A7A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9661" b="71745"/>
          <a:stretch/>
        </p:blipFill>
        <p:spPr>
          <a:xfrm>
            <a:off x="1722183" y="4985281"/>
            <a:ext cx="4105070" cy="16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C3954-F314-0DC4-7078-C268601D3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E44305-264B-8102-EC10-5B781086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39"/>
            <a:ext cx="5874223" cy="490611"/>
          </a:xfrm>
        </p:spPr>
        <p:txBody>
          <a:bodyPr rtlCol="0">
            <a:noAutofit/>
          </a:bodyPr>
          <a:lstStyle/>
          <a:p>
            <a:pPr algn="l" rtl="0"/>
            <a:r>
              <a:rPr lang="it-IT" sz="2800" dirty="0">
                <a:latin typeface="+mn-lt"/>
              </a:rPr>
              <a:t>PATCH </a:t>
            </a:r>
            <a:r>
              <a:rPr lang="en-GB" sz="2800" dirty="0">
                <a:latin typeface="+mn-lt"/>
              </a:rPr>
              <a:t>Classifier 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C3D40-7942-C171-BC64-66F10FCBA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2992" y="1579261"/>
            <a:ext cx="3259015" cy="858829"/>
          </a:xfrm>
        </p:spPr>
        <p:txBody>
          <a:bodyPr rtlCol="0">
            <a:normAutofit/>
          </a:bodyPr>
          <a:lstStyle/>
          <a:p>
            <a:pPr algn="r" rtl="0"/>
            <a:r>
              <a:rPr lang="it-IT" sz="2800" dirty="0">
                <a:solidFill>
                  <a:schemeClr val="bg1"/>
                </a:solidFill>
              </a:rPr>
              <a:t>Sampling </a:t>
            </a:r>
            <a:r>
              <a:rPr lang="it-IT" sz="2800" dirty="0"/>
              <a:t>M</a:t>
            </a:r>
            <a:r>
              <a:rPr lang="it-IT" sz="2800" dirty="0">
                <a:solidFill>
                  <a:schemeClr val="bg1"/>
                </a:solidFill>
              </a:rPr>
              <a:t>ethod</a:t>
            </a: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825F1-605E-C006-36B2-0B928787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BF9E08-276B-4F56-3630-7CE849CB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9CC55C-9C74-3D80-6C41-66BA4E1CE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20F434-28FD-E604-007F-F394011A7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05" y="735672"/>
            <a:ext cx="4493298" cy="2372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8E876C-2A21-099C-973B-8A8564BDF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83" y="3836019"/>
            <a:ext cx="5151789" cy="2742754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0030B2-3371-4036-E557-501B870239F4}"/>
              </a:ext>
            </a:extLst>
          </p:cNvPr>
          <p:cNvSpPr txBox="1">
            <a:spLocks/>
          </p:cNvSpPr>
          <p:nvPr/>
        </p:nvSpPr>
        <p:spPr>
          <a:xfrm>
            <a:off x="6723185" y="3227808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Model </a:t>
            </a:r>
            <a:r>
              <a:rPr lang="it-IT" sz="2800" dirty="0" err="1"/>
              <a:t>Result</a:t>
            </a:r>
            <a:endParaRPr lang="it-IT" sz="2800" dirty="0"/>
          </a:p>
          <a:p>
            <a:endParaRPr lang="it-IT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3E7D3A-7746-F273-EB24-85EC4C680A69}"/>
              </a:ext>
            </a:extLst>
          </p:cNvPr>
          <p:cNvSpPr txBox="1">
            <a:spLocks/>
          </p:cNvSpPr>
          <p:nvPr/>
        </p:nvSpPr>
        <p:spPr>
          <a:xfrm>
            <a:off x="1028383" y="3225255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Original Image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6C680-2C3B-8187-B477-EE63ED2EF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60" y="3836019"/>
            <a:ext cx="5071868" cy="2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2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8C3D84-C422-2447-7BF4-3F75B6F87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71AE7-8C51-07D5-B8C1-5607490A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439"/>
            <a:ext cx="5874223" cy="490611"/>
          </a:xfrm>
        </p:spPr>
        <p:txBody>
          <a:bodyPr rtlCol="0">
            <a:noAutofit/>
          </a:bodyPr>
          <a:lstStyle/>
          <a:p>
            <a:pPr algn="l" rtl="0"/>
            <a:r>
              <a:rPr lang="it-IT" sz="2800" dirty="0">
                <a:latin typeface="+mn-lt"/>
              </a:rPr>
              <a:t>PATCH </a:t>
            </a:r>
            <a:r>
              <a:rPr lang="en-GB" sz="2800" dirty="0">
                <a:latin typeface="+mn-lt"/>
              </a:rPr>
              <a:t>Classifier </a:t>
            </a:r>
            <a:endParaRPr lang="en-GB" sz="28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34D4DC-C8FA-6E65-9E70-504E0534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BC50DA-3A7A-859F-4446-4902B920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406A3-386F-ADFB-A512-BAC4A493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AD1005-6202-2CA0-1B2E-0B6FBBBE8639}"/>
              </a:ext>
            </a:extLst>
          </p:cNvPr>
          <p:cNvSpPr txBox="1">
            <a:spLocks/>
          </p:cNvSpPr>
          <p:nvPr/>
        </p:nvSpPr>
        <p:spPr>
          <a:xfrm>
            <a:off x="6723185" y="1131387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Non Road Patches</a:t>
            </a:r>
          </a:p>
          <a:p>
            <a:endParaRPr lang="it-IT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ECDB7C3-0EEC-3388-3DFA-D352FC033A93}"/>
              </a:ext>
            </a:extLst>
          </p:cNvPr>
          <p:cNvSpPr txBox="1">
            <a:spLocks/>
          </p:cNvSpPr>
          <p:nvPr/>
        </p:nvSpPr>
        <p:spPr>
          <a:xfrm>
            <a:off x="1028383" y="1131387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Road Patches</a:t>
            </a:r>
          </a:p>
          <a:p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CA3EEE-81A6-5738-9EDF-99E95855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749"/>
          <a:stretch/>
        </p:blipFill>
        <p:spPr>
          <a:xfrm>
            <a:off x="1065299" y="1816674"/>
            <a:ext cx="4797741" cy="4741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12C1F1-2C21-3E8B-B541-310507CA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749"/>
          <a:stretch/>
        </p:blipFill>
        <p:spPr>
          <a:xfrm>
            <a:off x="6467161" y="1816674"/>
            <a:ext cx="4797741" cy="474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2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F77A4-4E9F-8EF6-7687-2338268F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AD7C1-729A-04C7-C451-D21C04FBCB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9687" y="971050"/>
            <a:ext cx="3259015" cy="858829"/>
          </a:xfrm>
        </p:spPr>
        <p:txBody>
          <a:bodyPr rtlCol="0">
            <a:normAutofit/>
          </a:bodyPr>
          <a:lstStyle/>
          <a:p>
            <a:pPr algn="r" rtl="0"/>
            <a:r>
              <a:rPr lang="it-IT" sz="2800" dirty="0">
                <a:solidFill>
                  <a:schemeClr val="bg1"/>
                </a:solidFill>
              </a:rPr>
              <a:t>ROC Curve</a:t>
            </a:r>
          </a:p>
          <a:p>
            <a:pPr algn="r" rtl="0"/>
            <a:endParaRPr lang="it-IT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E6CA8E-B717-9777-9192-2CE190B8E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28/11/2024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544571-B8A3-82FA-FF4E-6E40E9F0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Computer Vision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87960B-67D7-C984-6C43-6DF891FD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9</a:t>
            </a:fld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AA6426A-2997-4DF6-6B0A-F7E65B68C7F7}"/>
              </a:ext>
            </a:extLst>
          </p:cNvPr>
          <p:cNvSpPr txBox="1">
            <a:spLocks/>
          </p:cNvSpPr>
          <p:nvPr/>
        </p:nvSpPr>
        <p:spPr>
          <a:xfrm>
            <a:off x="7562532" y="305347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/>
              <a:t>Original Image</a:t>
            </a:r>
          </a:p>
          <a:p>
            <a:endParaRPr lang="it-IT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F3C3D2-1AA2-4E00-F5A1-CFD62D70CDD6}"/>
              </a:ext>
            </a:extLst>
          </p:cNvPr>
          <p:cNvGrpSpPr/>
          <p:nvPr/>
        </p:nvGrpSpPr>
        <p:grpSpPr>
          <a:xfrm>
            <a:off x="7353300" y="779557"/>
            <a:ext cx="4489955" cy="2534650"/>
            <a:chOff x="7353299" y="971050"/>
            <a:chExt cx="4489955" cy="25346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914C83C-90F7-810F-5FF4-BB9DB4B05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6838"/>
            <a:stretch/>
          </p:blipFill>
          <p:spPr>
            <a:xfrm>
              <a:off x="7353299" y="971050"/>
              <a:ext cx="4489955" cy="25346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C86FD6-B39A-9786-4692-9B9457F62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9208" y="1134506"/>
              <a:ext cx="4177575" cy="2371194"/>
            </a:xfrm>
            <a:prstGeom prst="rect">
              <a:avLst/>
            </a:prstGeom>
          </p:spPr>
        </p:pic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BCADDD5-AEB7-80AF-A8B2-5C5D74F5BF02}"/>
              </a:ext>
            </a:extLst>
          </p:cNvPr>
          <p:cNvSpPr txBox="1">
            <a:spLocks/>
          </p:cNvSpPr>
          <p:nvPr/>
        </p:nvSpPr>
        <p:spPr>
          <a:xfrm>
            <a:off x="7562532" y="3396332"/>
            <a:ext cx="3259015" cy="858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 err="1"/>
              <a:t>Result</a:t>
            </a:r>
            <a:r>
              <a:rPr lang="it-IT" sz="2800" dirty="0"/>
              <a:t> Image</a:t>
            </a:r>
          </a:p>
          <a:p>
            <a:endParaRPr lang="it-IT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E4CD57C-24E9-15CE-ADE4-AB6DD389C00D}"/>
              </a:ext>
            </a:extLst>
          </p:cNvPr>
          <p:cNvSpPr txBox="1">
            <a:spLocks/>
          </p:cNvSpPr>
          <p:nvPr/>
        </p:nvSpPr>
        <p:spPr>
          <a:xfrm>
            <a:off x="867680" y="489457"/>
            <a:ext cx="5874223" cy="490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800" dirty="0">
                <a:latin typeface="+mn-lt"/>
              </a:rPr>
              <a:t>PATCH </a:t>
            </a:r>
            <a:r>
              <a:rPr lang="en-GB" sz="2800" dirty="0">
                <a:latin typeface="+mn-lt"/>
              </a:rPr>
              <a:t>Classifier </a:t>
            </a:r>
            <a:endParaRPr lang="en-GB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6FEE82-46AD-0FF4-E5CF-E2C6716CD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474" y="1609628"/>
            <a:ext cx="5458587" cy="427732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D581657-AB75-2A0A-9CAB-079FF60FE8E2}"/>
              </a:ext>
            </a:extLst>
          </p:cNvPr>
          <p:cNvGrpSpPr/>
          <p:nvPr/>
        </p:nvGrpSpPr>
        <p:grpSpPr>
          <a:xfrm>
            <a:off x="7354747" y="3943913"/>
            <a:ext cx="4488507" cy="2712919"/>
            <a:chOff x="7353299" y="4257675"/>
            <a:chExt cx="4488507" cy="27129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B40136-5424-4DF9-9D70-A1A60E00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30797"/>
            <a:stretch/>
          </p:blipFill>
          <p:spPr>
            <a:xfrm>
              <a:off x="7354860" y="4257675"/>
              <a:ext cx="4486946" cy="25346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D050DF-B5BD-8C52-FB18-560BB9501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4146"/>
            <a:stretch/>
          </p:blipFill>
          <p:spPr>
            <a:xfrm>
              <a:off x="7353299" y="4558591"/>
              <a:ext cx="4486946" cy="24120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F6FF5F7-6CEB-DC49-2043-D4A7F2D2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587"/>
          <a:stretch/>
        </p:blipFill>
        <p:spPr>
          <a:xfrm>
            <a:off x="7396093" y="4244829"/>
            <a:ext cx="4338707" cy="230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48230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249</Words>
  <Application>Microsoft Office PowerPoint</Application>
  <PresentationFormat>Widescreen</PresentationFormat>
  <Paragraphs>128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Avenir Next LT Pro</vt:lpstr>
      <vt:lpstr>AvenirNext LT Pro Medium</vt:lpstr>
      <vt:lpstr>Sabon Next LT</vt:lpstr>
      <vt:lpstr>DappledVTI</vt:lpstr>
      <vt:lpstr>Computer vision and deep learning project</vt:lpstr>
      <vt:lpstr>Overview</vt:lpstr>
      <vt:lpstr>PowerPoint Presentation</vt:lpstr>
      <vt:lpstr>Proportion of objects and pixels</vt:lpstr>
      <vt:lpstr>Single Pixel Classifier </vt:lpstr>
      <vt:lpstr>Single Pixel Classifier </vt:lpstr>
      <vt:lpstr>PATCH Classifier </vt:lpstr>
      <vt:lpstr>PATCH Classifier </vt:lpstr>
      <vt:lpstr>PowerPoint Presentation</vt:lpstr>
      <vt:lpstr>PowerPoint Presentation</vt:lpstr>
      <vt:lpstr>FCNN Classifier </vt:lpstr>
      <vt:lpstr>FCNN Classifier </vt:lpstr>
      <vt:lpstr>PowerPoint Presentation</vt:lpstr>
      <vt:lpstr>U-NET Classifier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Sommaruga</dc:creator>
  <cp:lastModifiedBy>Rava Miro</cp:lastModifiedBy>
  <cp:revision>3</cp:revision>
  <dcterms:created xsi:type="dcterms:W3CDTF">2024-12-17T14:02:40Z</dcterms:created>
  <dcterms:modified xsi:type="dcterms:W3CDTF">2024-12-18T00:27:39Z</dcterms:modified>
</cp:coreProperties>
</file>